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sldIdLst>
    <p:sldId id="256" r:id="rId2"/>
    <p:sldId id="272" r:id="rId3"/>
    <p:sldId id="273" r:id="rId4"/>
    <p:sldId id="257" r:id="rId5"/>
    <p:sldId id="261" r:id="rId6"/>
    <p:sldId id="268" r:id="rId7"/>
    <p:sldId id="262" r:id="rId8"/>
    <p:sldId id="263" r:id="rId9"/>
    <p:sldId id="270" r:id="rId10"/>
    <p:sldId id="264" r:id="rId11"/>
    <p:sldId id="265" r:id="rId12"/>
    <p:sldId id="269" r:id="rId13"/>
    <p:sldId id="266" r:id="rId14"/>
    <p:sldId id="271" r:id="rId15"/>
    <p:sldId id="274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1563-AD16-4D38-AEB3-92506C8724D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3607B-6977-4BB7-8F94-DA80D30A8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3607B-6977-4BB7-8F94-DA80D30A8D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7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C81C7-B630-4492-87F7-74EF25C07D9C}" type="datetime1">
              <a:rPr lang="en-US" smtClean="0"/>
              <a:t>3/2/2016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1D48-C9F8-4459-9510-C78523113058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696BE-EF28-4BB7-AEF7-B0FE65EC8B22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22B6-55D6-49F1-B077-FD6F9A7B459C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017A8-DD35-478E-9396-BE7F6AB460F9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435D9-F7E7-488C-9FC7-A92089133D22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CD4F-4DAF-4137-AB3E-E48D0087E1E0}" type="datetime1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96ECE-024B-430F-9235-C9BFCC14F5FA}" type="datetime1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7898-92DA-43DA-BDBA-AB21C028F160}" type="datetime1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9B7D-0102-4C15-A7E3-91410DD0D212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93C8-8F0B-4737-AD3F-2A31338A83EB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C14283-5B86-4D7D-963A-970C4BEE32C5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Ground Station Design and Optimization for Airborne Wind Energy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F77E45-FAF9-4260-B279-E777611F41C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1905000"/>
            <a:ext cx="94488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Ground Station Design </a:t>
            </a: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 Optimization </a:t>
            </a:r>
            <a:b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Airborne Wind Energy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934200" cy="88211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Supervisor: Dr. Daniel Toal</a:t>
            </a:r>
          </a:p>
          <a:p>
            <a:r>
              <a:rPr lang="en-US" sz="1800" dirty="0" smtClean="0"/>
              <a:t>Student: Mahdi Ebrahimi Salari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32" y="152400"/>
            <a:ext cx="2286000" cy="901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51" y="118927"/>
            <a:ext cx="1775058" cy="109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18927"/>
            <a:ext cx="1217237" cy="13230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5" y="5178039"/>
            <a:ext cx="1886716" cy="1165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39" y="5141254"/>
            <a:ext cx="2033244" cy="1186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097" y="1704671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Research Project:</a:t>
            </a:r>
            <a:endParaRPr lang="en-US" sz="16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3" y="152398"/>
            <a:ext cx="1351005" cy="901051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FFD0-DBFF-40D7-A8A9-F058446CAEDE}" type="datetime1">
              <a:rPr lang="en-US" smtClean="0"/>
              <a:t>3/2/2016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59165" y="6356350"/>
            <a:ext cx="50558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22198"/>
            <a:ext cx="8229600" cy="160020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Research Methodology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371362"/>
            <a:ext cx="2016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Simulation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286000"/>
            <a:ext cx="7169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Control approaches to increase system 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efficiency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AWE farms in large 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scale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2000" b="1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Grid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interconnection of AWE farms   </a:t>
            </a:r>
          </a:p>
          <a:p>
            <a:pPr algn="just"/>
            <a:endParaRPr lang="en-US" sz="2000" b="1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Transmission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systems</a:t>
            </a:r>
          </a:p>
          <a:p>
            <a:pPr algn="just"/>
            <a:endParaRPr lang="en-US" sz="2000" b="1" dirty="0" smtClean="0">
              <a:solidFill>
                <a:srgbClr val="7030A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373C-4E2C-49CC-9BC5-95DF795E1683}" type="datetime1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5892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22198"/>
            <a:ext cx="8229600" cy="160020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Research Methodology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2906" y="1136012"/>
            <a:ext cx="2016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Simulation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10" y="1823002"/>
            <a:ext cx="8316909" cy="3891998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889100" y="5987280"/>
            <a:ext cx="7103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Simulation of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s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mall AWE farm to investigate direct interconnection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91" y="36394"/>
            <a:ext cx="5838109" cy="6039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52" y="1752600"/>
            <a:ext cx="3443228" cy="41020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AF16-4BF8-47F9-A270-3E001EA2BAB4}" type="datetime1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946786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76" y="2028948"/>
            <a:ext cx="6786584" cy="2590800"/>
          </a:xfrm>
        </p:spPr>
      </p:pic>
      <p:sp>
        <p:nvSpPr>
          <p:cNvPr id="6" name="TextBox 5"/>
          <p:cNvSpPr txBox="1"/>
          <p:nvPr/>
        </p:nvSpPr>
        <p:spPr>
          <a:xfrm>
            <a:off x="1752600" y="4666065"/>
            <a:ext cx="6147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The </a:t>
            </a:r>
            <a:r>
              <a:rPr lang="en-US" sz="2000" dirty="0">
                <a:solidFill>
                  <a:srgbClr val="7030A0"/>
                </a:solidFill>
                <a:latin typeface="Calibri" panose="020F0502020204030204" pitchFamily="34" charset="0"/>
              </a:rPr>
              <a:t>g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enerated power of direct interconnected AWE farm 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322198"/>
            <a:ext cx="8229600" cy="160020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Research Methodology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32906" y="1136012"/>
            <a:ext cx="2016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Simulation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33" y="2057400"/>
            <a:ext cx="8327266" cy="2638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7469" y="4666065"/>
            <a:ext cx="3902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The input torque of each generator 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5" y="1752632"/>
            <a:ext cx="8320246" cy="4210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1400" y="5924259"/>
            <a:ext cx="2107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Generated voltage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9D10-E7E9-4E27-B315-1E3DFBE337DE}" type="datetime1">
              <a:rPr lang="en-US" smtClean="0"/>
              <a:t>3/2/2016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295571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Calibri" panose="020F0502020204030204" pitchFamily="34" charset="0"/>
              </a:rPr>
              <a:t>Publications 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42448"/>
            <a:ext cx="7620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</a:rPr>
              <a:t>Mahdi </a:t>
            </a:r>
            <a:r>
              <a:rPr lang="en-US" sz="2000" dirty="0">
                <a:solidFill>
                  <a:srgbClr val="7030A0"/>
                </a:solidFill>
              </a:rPr>
              <a:t>Ebrahimi Salari, Joseph Coleman, Gerard Dooly, Daniel </a:t>
            </a:r>
            <a:r>
              <a:rPr lang="en-US" sz="2000" dirty="0" smtClean="0">
                <a:solidFill>
                  <a:srgbClr val="7030A0"/>
                </a:solidFill>
              </a:rPr>
              <a:t>Toal, “</a:t>
            </a:r>
            <a:r>
              <a:rPr lang="en-US" sz="2000" b="1" dirty="0" smtClean="0">
                <a:solidFill>
                  <a:srgbClr val="7030A0"/>
                </a:solidFill>
              </a:rPr>
              <a:t>Direct Interconnection </a:t>
            </a:r>
            <a:r>
              <a:rPr lang="en-US" sz="2000" b="1" dirty="0">
                <a:solidFill>
                  <a:srgbClr val="7030A0"/>
                </a:solidFill>
              </a:rPr>
              <a:t>of Offshore Airborne Wind Energy </a:t>
            </a:r>
            <a:r>
              <a:rPr lang="en-US" sz="2000" b="1" dirty="0" smtClean="0">
                <a:solidFill>
                  <a:srgbClr val="7030A0"/>
                </a:solidFill>
              </a:rPr>
              <a:t>Systems”, MTS/IEEE Oceans’15 conference, Washington , DC , October 19- 22, 2015</a:t>
            </a:r>
          </a:p>
          <a:p>
            <a:pPr algn="just"/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962399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</a:rPr>
              <a:t>Mahdi </a:t>
            </a:r>
            <a:r>
              <a:rPr lang="en-US" sz="2000" dirty="0">
                <a:solidFill>
                  <a:srgbClr val="7030A0"/>
                </a:solidFill>
              </a:rPr>
              <a:t>Ebrahimi Salari, Joseph Coleman, Daniel Toal, “</a:t>
            </a:r>
            <a:r>
              <a:rPr lang="en-US" sz="2000" b="1" dirty="0">
                <a:solidFill>
                  <a:srgbClr val="7030A0"/>
                </a:solidFill>
              </a:rPr>
              <a:t>Airborne Wind Energy- A Review”, </a:t>
            </a:r>
            <a:r>
              <a:rPr lang="en-US" sz="2000" b="1" dirty="0" smtClean="0">
                <a:solidFill>
                  <a:srgbClr val="7030A0"/>
                </a:solidFill>
              </a:rPr>
              <a:t>3</a:t>
            </a:r>
            <a:r>
              <a:rPr lang="en-US" sz="2000" b="1" baseline="30000" dirty="0" smtClean="0">
                <a:solidFill>
                  <a:srgbClr val="7030A0"/>
                </a:solidFill>
              </a:rPr>
              <a:t>rd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ENEFM2015 Conference , </a:t>
            </a:r>
            <a:r>
              <a:rPr lang="en-US" sz="2000" b="1" dirty="0" smtClean="0">
                <a:solidFill>
                  <a:srgbClr val="7030A0"/>
                </a:solidFill>
              </a:rPr>
              <a:t> Oludeniz</a:t>
            </a:r>
            <a:r>
              <a:rPr lang="en-US" sz="2000" b="1" dirty="0">
                <a:solidFill>
                  <a:srgbClr val="7030A0"/>
                </a:solidFill>
              </a:rPr>
              <a:t>, Turkey, October 19-23, </a:t>
            </a:r>
            <a:r>
              <a:rPr lang="en-US" sz="2000" b="1" dirty="0" smtClean="0">
                <a:solidFill>
                  <a:srgbClr val="7030A0"/>
                </a:solidFill>
              </a:rPr>
              <a:t>2015</a:t>
            </a:r>
          </a:p>
          <a:p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95F5B-E515-4E3F-BC49-F53E575A89E6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1988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Calibri" panose="020F0502020204030204" pitchFamily="34" charset="0"/>
              </a:rPr>
              <a:t>Plan for the future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GB" sz="2600" b="1" dirty="0">
                <a:solidFill>
                  <a:srgbClr val="7030A0"/>
                </a:solidFill>
                <a:latin typeface="Calibri" panose="020F0502020204030204" pitchFamily="34" charset="0"/>
              </a:rPr>
              <a:t>L</a:t>
            </a:r>
            <a:r>
              <a:rPr lang="en-GB" sz="2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aboratory rig: </a:t>
            </a:r>
          </a:p>
          <a:p>
            <a:pPr marL="571500" lvl="1" indent="-171450" algn="just">
              <a:buFont typeface="Wingdings" pitchFamily="2" charset="2"/>
              <a:buChar char="Ø"/>
            </a:pPr>
            <a:r>
              <a:rPr lang="en-GB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Modelling of </a:t>
            </a: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small AWE </a:t>
            </a:r>
            <a:r>
              <a:rPr lang="en-GB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farms </a:t>
            </a: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with the aim of exploring the electromechanical dynamics of interconnected AWE </a:t>
            </a:r>
            <a:r>
              <a:rPr lang="en-GB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systems</a:t>
            </a:r>
          </a:p>
          <a:p>
            <a:pPr marL="571500" lvl="1" indent="-171450" algn="just">
              <a:buFont typeface="Wingdings" pitchFamily="2" charset="2"/>
              <a:buChar char="Ø"/>
            </a:pP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T</a:t>
            </a:r>
            <a:r>
              <a:rPr lang="en-GB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esting </a:t>
            </a: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different interconnection methods to find a reliable and economical approach</a:t>
            </a:r>
            <a:r>
              <a:rPr lang="en-GB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en-GB" sz="2000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GB" sz="2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Simulation models: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Modelling of </a:t>
            </a:r>
            <a:r>
              <a:rPr lang="en-GB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offshore AWE farms in coordination with laboratory rig</a:t>
            </a:r>
            <a:r>
              <a:rPr lang="en-GB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.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Modelling of airborne wind energy farms in large scales</a:t>
            </a:r>
          </a:p>
          <a:p>
            <a:pPr lvl="1" algn="just">
              <a:buFont typeface="Wingdings" pitchFamily="2" charset="2"/>
              <a:buChar char="Ø"/>
            </a:pPr>
            <a:r>
              <a:rPr lang="en-GB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The </a:t>
            </a:r>
            <a:r>
              <a:rPr lang="en-GB" sz="2200" b="1" dirty="0">
                <a:solidFill>
                  <a:srgbClr val="7030A0"/>
                </a:solidFill>
                <a:latin typeface="Calibri" panose="020F0502020204030204" pitchFamily="34" charset="0"/>
              </a:rPr>
              <a:t>development of ground station will be investigated to improve system performance</a:t>
            </a:r>
            <a:r>
              <a:rPr lang="en-GB" sz="2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GB" sz="31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Secondments: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May and June 2017, 2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months at Skysails to get familiar with industrial airborne AWE </a:t>
            </a: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systems. 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March and April 2018 , 2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month </a:t>
            </a: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at ALU-FR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will take place to work on the modelling and control system of rigid wing AWE systems for interfacing </a:t>
            </a: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of airborne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system to </a:t>
            </a:r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the multiple </a:t>
            </a:r>
            <a:r>
              <a:rPr lang="en-US" sz="2400" b="1" dirty="0">
                <a:solidFill>
                  <a:srgbClr val="7030A0"/>
                </a:solidFill>
                <a:latin typeface="Calibri" panose="020F0502020204030204" pitchFamily="34" charset="0"/>
              </a:rPr>
              <a:t>AWE generator rig.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0491-9889-42B9-BACF-D18F0D23BFAA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5798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Direct interconnection </a:t>
            </a:r>
            <a:r>
              <a:rPr lang="en-US" b="1" dirty="0" smtClean="0"/>
              <a:t>would be an appropriate technique to reduce the repair and maintenance cost of offshore AWEs</a:t>
            </a:r>
          </a:p>
          <a:p>
            <a:endParaRPr lang="en-US" dirty="0" smtClean="0"/>
          </a:p>
          <a:p>
            <a:pPr algn="justLow"/>
            <a:r>
              <a:rPr lang="en-US" b="1" dirty="0" smtClean="0">
                <a:solidFill>
                  <a:srgbClr val="0070C0"/>
                </a:solidFill>
              </a:rPr>
              <a:t>Laboratory rig and computer simulations </a:t>
            </a:r>
            <a:r>
              <a:rPr lang="en-US" b="1" dirty="0" smtClean="0"/>
              <a:t>are used to design and test different synchronization and control approaches for the interconnection of off-shore AWEs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04C71-4492-47E1-AF9D-66E989CEAA9D}" type="datetime1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1226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61" y="2590800"/>
            <a:ext cx="10363200" cy="1630363"/>
          </a:xfrm>
        </p:spPr>
        <p:txBody>
          <a:bodyPr>
            <a:noAutofit/>
          </a:bodyPr>
          <a:lstStyle/>
          <a:p>
            <a:r>
              <a:rPr lang="en-US" sz="6000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listening</a:t>
            </a:r>
            <a:endParaRPr lang="en-US" sz="6000" b="1" i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2B47C-D80B-490E-AF78-FEEA9FFEE32A}" type="datetime1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2082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4" y="-14955"/>
            <a:ext cx="8229600" cy="16002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2400" b="1" dirty="0" smtClean="0">
                <a:latin typeface="Calibri" panose="020F0502020204030204" pitchFamily="34" charset="0"/>
              </a:rPr>
              <a:t>University of Limerick</a:t>
            </a:r>
            <a:br>
              <a:rPr lang="en-US" sz="2400" b="1" dirty="0" smtClean="0">
                <a:latin typeface="Calibri" panose="020F050202020403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</a:rPr>
              <a:t>Mobile and Marine Robotic Research Centre</a:t>
            </a:r>
            <a:br>
              <a:rPr lang="en-US" sz="2400" b="1" dirty="0" smtClean="0">
                <a:latin typeface="Calibri" panose="020F0502020204030204" pitchFamily="34" charset="0"/>
              </a:rPr>
            </a:br>
            <a:r>
              <a:rPr lang="en-US" sz="2400" b="1" dirty="0" smtClean="0">
                <a:latin typeface="Calibri" panose="020F0502020204030204" pitchFamily="34" charset="0"/>
              </a:rPr>
              <a:t>(MMRRC)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7250"/>
            <a:ext cx="1968347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" y="152400"/>
            <a:ext cx="1217237" cy="13230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13" y="1600200"/>
            <a:ext cx="85992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Established in 2000 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by Dr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. Daniel 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Toal </a:t>
            </a:r>
          </a:p>
          <a:p>
            <a:pPr algn="just"/>
            <a:endParaRPr lang="en-US" sz="2000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Development of marine robotics within the island of Ireland.</a:t>
            </a:r>
          </a:p>
          <a:p>
            <a:pPr marL="342900" indent="-342900" algn="just">
              <a:buFont typeface="Wingdings" pitchFamily="2" charset="2"/>
              <a:buChar char="Ø"/>
            </a:pPr>
            <a:endParaRPr lang="en-US" sz="2000" b="1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Technologies:</a:t>
            </a:r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089" y="3303989"/>
            <a:ext cx="609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IE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Smart ROV Systems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IE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ROV Latis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IE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Ocean Rings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IE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Precision Navigation Autopilots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IE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Sonar Technology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IE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Airborne </a:t>
            </a:r>
            <a:r>
              <a:rPr lang="en-IE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Wind </a:t>
            </a:r>
            <a:r>
              <a:rPr lang="en-IE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Energy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IE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Etc.</a:t>
            </a:r>
            <a:endParaRPr lang="en-IE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4" descr="IMG_6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97574"/>
            <a:ext cx="226825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6777" y="4547997"/>
            <a:ext cx="4264411" cy="186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6" y="2687338"/>
            <a:ext cx="1996155" cy="169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AEDD-21A0-4918-92D2-F4911552A0B5}" type="datetime1">
              <a:rPr lang="en-US" smtClean="0"/>
              <a:t>3/2/2016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5130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Calibri" panose="020F0502020204030204" pitchFamily="34" charset="0"/>
              </a:rPr>
              <a:t>Airborne wind energy at MMRRC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2" y="2583342"/>
            <a:ext cx="3960557" cy="381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4363" y="1600200"/>
            <a:ext cx="70954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dirty="0">
                <a:solidFill>
                  <a:srgbClr val="7030A0"/>
                </a:solidFill>
                <a:latin typeface="Calibri" panose="020F0502020204030204" pitchFamily="34" charset="0"/>
              </a:rPr>
              <a:t>Joseph </a:t>
            </a:r>
            <a:r>
              <a:rPr lang="en-IE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Coleman</a:t>
            </a:r>
            <a:endParaRPr lang="en-US" sz="20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Distributed </a:t>
            </a:r>
            <a:r>
              <a:rPr lang="en-US" sz="2000" b="1" i="1" dirty="0">
                <a:solidFill>
                  <a:srgbClr val="7030A0"/>
                </a:solidFill>
                <a:latin typeface="Calibri" panose="020F0502020204030204" pitchFamily="34" charset="0"/>
              </a:rPr>
              <a:t>Control System and Novel Power Take Off Method for Pumping-Mode Airborne Wind </a:t>
            </a:r>
            <a:r>
              <a:rPr lang="en-US" sz="2000" b="1" i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Energy</a:t>
            </a:r>
            <a:endParaRPr lang="en-US" sz="2000" b="1" i="1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 PhD thesis, University of Limerick, Oct.2014 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4562502" y="3134578"/>
            <a:ext cx="4064235" cy="3063118"/>
            <a:chOff x="26424" y="2249"/>
            <a:chExt cx="31776" cy="21866"/>
          </a:xfrm>
        </p:grpSpPr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t="2605" r="5556" b="19920"/>
            <a:stretch>
              <a:fillRect/>
            </a:stretch>
          </p:blipFill>
          <p:spPr bwMode="auto">
            <a:xfrm>
              <a:off x="26424" y="2249"/>
              <a:ext cx="31000" cy="21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28137" y="8934"/>
              <a:ext cx="5122" cy="17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t" anchorCtr="0" upright="1"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900">
                  <a:effectLst/>
                  <a:latin typeface="Arial"/>
                  <a:ea typeface="Times New Roman"/>
                </a:rPr>
                <a:t>Generator</a:t>
              </a:r>
              <a:endParaRPr lang="en-US" sz="650">
                <a:effectLst/>
                <a:latin typeface="Arial"/>
                <a:ea typeface="Times New Roman"/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26607" y="20235"/>
              <a:ext cx="10028" cy="21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t" anchorCtr="0" upright="1"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900">
                  <a:effectLst/>
                  <a:latin typeface="Times New Roman"/>
                  <a:ea typeface="Times New Roman"/>
                </a:rPr>
                <a:t> Overrunning clutch</a:t>
              </a:r>
              <a:endParaRPr lang="en-US" sz="650">
                <a:effectLst/>
                <a:latin typeface="Arial"/>
                <a:ea typeface="Times New Roman"/>
              </a:endParaRPr>
            </a:p>
          </p:txBody>
        </p: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49428" y="21413"/>
              <a:ext cx="8772" cy="20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t" anchorCtr="0" upright="1"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900">
                  <a:effectLst/>
                  <a:latin typeface="Times New Roman"/>
                  <a:ea typeface="Times New Roman"/>
                </a:rPr>
                <a:t>Recovery motor</a:t>
              </a:r>
              <a:endParaRPr lang="en-US" sz="650">
                <a:effectLst/>
                <a:latin typeface="Arial"/>
                <a:ea typeface="Times New Roman"/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37123" y="20823"/>
              <a:ext cx="6766" cy="16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t" anchorCtr="0" upright="1"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900">
                  <a:effectLst/>
                  <a:latin typeface="Times New Roman"/>
                  <a:ea typeface="Times New Roman"/>
                </a:rPr>
                <a:t>Tether drum</a:t>
              </a:r>
              <a:endParaRPr lang="en-US" sz="650">
                <a:effectLst/>
                <a:latin typeface="Arial"/>
                <a:ea typeface="Times New Roman"/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42957" y="10232"/>
              <a:ext cx="4278" cy="1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900">
                  <a:effectLst/>
                  <a:latin typeface="Times New Roman"/>
                  <a:ea typeface="Times New Roman"/>
                </a:rPr>
                <a:t>Brake</a:t>
              </a:r>
              <a:endParaRPr lang="en-US" sz="650">
                <a:effectLst/>
                <a:latin typeface="Arial"/>
                <a:ea typeface="Times New Roman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flipV="1">
              <a:off x="34212" y="15294"/>
              <a:ext cx="1176" cy="494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47954" y="11203"/>
              <a:ext cx="9470" cy="216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900">
                  <a:effectLst/>
                  <a:latin typeface="Times New Roman"/>
                  <a:ea typeface="Times New Roman"/>
                </a:rPr>
                <a:t>Clutch (obscured)</a:t>
              </a:r>
              <a:endParaRPr lang="en-US" sz="650">
                <a:effectLst/>
                <a:latin typeface="Arial"/>
                <a:ea typeface="Times New Roman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 flipV="1">
              <a:off x="44403" y="11901"/>
              <a:ext cx="693" cy="454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48417" y="13364"/>
              <a:ext cx="1009" cy="307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53814" y="18118"/>
              <a:ext cx="33" cy="32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28137" y="8934"/>
              <a:ext cx="5122" cy="17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18000" tIns="18000" rIns="18000" bIns="18000" anchor="t" anchorCtr="0" upright="1"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900">
                  <a:effectLst/>
                  <a:latin typeface="Times New Roman"/>
                  <a:ea typeface="Times New Roman"/>
                </a:rPr>
                <a:t>Generator</a:t>
              </a:r>
              <a:endParaRPr lang="en-US" sz="650">
                <a:effectLst/>
                <a:latin typeface="Arial"/>
                <a:ea typeface="Times New Roman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flipV="1">
              <a:off x="29807" y="10686"/>
              <a:ext cx="891" cy="333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H="1" flipV="1">
              <a:off x="40504" y="19328"/>
              <a:ext cx="2" cy="149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D59AB-1489-4D76-B181-13291DB586B1}" type="datetime1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175468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Calibri" panose="020F0502020204030204" pitchFamily="34" charset="0"/>
              </a:rPr>
              <a:t>Project Description</a:t>
            </a:r>
            <a:endParaRPr lang="en-US" sz="4400" b="1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7696200" cy="838200"/>
          </a:xfrm>
        </p:spPr>
        <p:txBody>
          <a:bodyPr>
            <a:normAutofit fontScale="40000" lnSpcReduction="20000"/>
          </a:bodyPr>
          <a:lstStyle/>
          <a:p>
            <a:endParaRPr lang="en-US" b="1" dirty="0" smtClean="0"/>
          </a:p>
          <a:p>
            <a:pPr marL="0" indent="0" algn="just">
              <a:buNone/>
            </a:pPr>
            <a:r>
              <a:rPr lang="en-US" sz="50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Project objective: </a:t>
            </a:r>
            <a:r>
              <a:rPr lang="en-US" sz="5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Integration of AWE farms in compliance with transmission and distribution system operator grid codes</a:t>
            </a:r>
            <a:r>
              <a:rPr lang="en-US" sz="5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</a:t>
            </a:r>
            <a:endParaRPr lang="en-US" sz="5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52" y="4441045"/>
            <a:ext cx="3561477" cy="1938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8" y="2492052"/>
            <a:ext cx="3580811" cy="1948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529148"/>
            <a:ext cx="4996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Conventional approach to interconnect offshore generators: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High expenses of Installation, Repair and maintenance for off-shore systems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479386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Direct interconnection technique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More economical</a:t>
            </a:r>
          </a:p>
          <a:p>
            <a:pPr marL="800100" lvl="1" indent="-342900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More reliable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81A6-BDB0-4E91-A09B-FF4D5CB903A9}" type="datetime1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925734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Research Methodology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514600"/>
            <a:ext cx="6858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Three 1.5 kW permanent magnet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s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ynchronous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g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enerators which are coupled with three phase induction motors as prime movers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Three variable frequency drives for controlling the speed of prime movers (3ph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</a:rPr>
              <a:t>i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nduction motors)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NI Compact RIO along with NI LabVIEW as data acquisition and control system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1676400"/>
            <a:ext cx="265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Laboratory Rig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741C2-A3D7-4348-8D65-21D4A9488B49}" type="datetime1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7416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Research Methodology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608644"/>
            <a:ext cx="265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Laboratory Rig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528" y="2371635"/>
            <a:ext cx="1848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Applications:</a:t>
            </a:r>
            <a:endParaRPr lang="en-US" sz="24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3918" y="2895600"/>
            <a:ext cx="58674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Modelling of non-reversing pumping mode AWE 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Investigate different synchronization and interconnection strategies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Modelling of small scale AWE farms and investigate interaction between AWE units and grid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4969E-8E2A-4CAF-BFD0-99D4BD070FDE}" type="datetime1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58178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Research Methodology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9772" y="1524000"/>
            <a:ext cx="265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Laboratory Rig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09800"/>
            <a:ext cx="6172200" cy="4114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80F3-1476-4353-AE80-119CE38DCB0A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1988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60020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Research Methodology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9" y="1234461"/>
            <a:ext cx="265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Laboratory Rig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12336"/>
            <a:ext cx="5257800" cy="423579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BCC3-C8AA-4DC3-A61D-13BDFC3DD409}" type="datetime1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0"/>
            <a:ext cx="6427435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0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-685800"/>
            <a:ext cx="8229600" cy="1600200"/>
          </a:xfrm>
        </p:spPr>
        <p:txBody>
          <a:bodyPr/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Research Methodology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599" y="685800"/>
            <a:ext cx="2655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Laboratory Rig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270575"/>
            <a:ext cx="1828799" cy="1371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86" y="1270575"/>
            <a:ext cx="1867848" cy="140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34" y="1270575"/>
            <a:ext cx="1803159" cy="1352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910285"/>
            <a:ext cx="1905000" cy="1428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85" y="2910285"/>
            <a:ext cx="1896456" cy="1422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90" y="4609624"/>
            <a:ext cx="1905948" cy="1429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91" y="2910285"/>
            <a:ext cx="1905948" cy="14294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0335" y="2633285"/>
            <a:ext cx="2375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Coupled Motor-Generator</a:t>
            </a:r>
            <a:endParaRPr lang="en-US" sz="1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1354" y="2619445"/>
            <a:ext cx="2295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Variable Frequency Drives (VFDs)</a:t>
            </a:r>
            <a:endParaRPr lang="en-US" sz="1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61802" y="2618713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NI CompactRIO</a:t>
            </a:r>
            <a:endParaRPr lang="en-US" sz="1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624" y="4305087"/>
            <a:ext cx="2017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Computer &amp; Network Switch</a:t>
            </a:r>
            <a:endParaRPr lang="en-US" sz="1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1416" y="4339746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Main Load</a:t>
            </a:r>
            <a:endParaRPr lang="en-US" sz="1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4810" y="4332625"/>
            <a:ext cx="11943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Current Sensors</a:t>
            </a:r>
            <a:endParaRPr lang="en-US" sz="1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2795" y="6014925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Dump Loads</a:t>
            </a:r>
            <a:endParaRPr lang="en-US" sz="1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F356-6952-4F28-A005-7103316007B1}" type="datetime1">
              <a:rPr lang="en-US" smtClean="0"/>
              <a:t>3/2/2016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42945" y="6324600"/>
            <a:ext cx="5518857" cy="365125"/>
          </a:xfrm>
        </p:spPr>
        <p:txBody>
          <a:bodyPr/>
          <a:lstStyle/>
          <a:p>
            <a:r>
              <a:rPr lang="en-US" dirty="0" smtClean="0"/>
              <a:t>Ground Station Design and Optimization for Airborne Wind Energy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7E45-FAF9-4260-B279-E777611F41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1733</TotalTime>
  <Words>732</Words>
  <Application>Microsoft Office PowerPoint</Application>
  <PresentationFormat>On-screen Show (4:3)</PresentationFormat>
  <Paragraphs>152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Ground Station Design and Optimization  for Airborne Wind Energy</vt:lpstr>
      <vt:lpstr>University of Limerick Mobile and Marine Robotic Research Centre (MMRRC)</vt:lpstr>
      <vt:lpstr>Airborne wind energy at MMRRC</vt:lpstr>
      <vt:lpstr>Project Description</vt:lpstr>
      <vt:lpstr>Research Methodology</vt:lpstr>
      <vt:lpstr>Research Methodology</vt:lpstr>
      <vt:lpstr>Research Methodology</vt:lpstr>
      <vt:lpstr>Research Methodology</vt:lpstr>
      <vt:lpstr>Research Methodology</vt:lpstr>
      <vt:lpstr>Research Methodology</vt:lpstr>
      <vt:lpstr>Research Methodology</vt:lpstr>
      <vt:lpstr>Research Methodology</vt:lpstr>
      <vt:lpstr>Publications </vt:lpstr>
      <vt:lpstr>Plan for the future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 Station Design and Optimization for Airborne Wind Energy</dc:title>
  <dc:creator>Mahdi Ebrahimisalari</dc:creator>
  <cp:lastModifiedBy>pars novin</cp:lastModifiedBy>
  <cp:revision>169</cp:revision>
  <dcterms:created xsi:type="dcterms:W3CDTF">2015-10-05T13:52:45Z</dcterms:created>
  <dcterms:modified xsi:type="dcterms:W3CDTF">2016-03-02T13:33:59Z</dcterms:modified>
</cp:coreProperties>
</file>